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99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4897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4897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r">
              <a:defRPr sz="1200"/>
            </a:lvl1pPr>
          </a:lstStyle>
          <a:p>
            <a:fld id="{1581FE9F-0898-48FB-A5E0-6A1AF92092FC}" type="datetimeFigureOut">
              <a:rPr kumimoji="1" lang="ja-JP" altLang="en-US" smtClean="0"/>
              <a:t>2019/6/25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53" tIns="45277" rIns="90553" bIns="4527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553" tIns="45277" rIns="90553" bIns="4527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417"/>
            <a:ext cx="2918831" cy="494896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417"/>
            <a:ext cx="2918831" cy="494896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r">
              <a:defRPr sz="1200"/>
            </a:lvl1pPr>
          </a:lstStyle>
          <a:p>
            <a:fld id="{21FE853C-33DA-459C-ABA8-9492496AD9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77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40"/>
            <a:ext cx="6172200" cy="158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adis@ml.nims.go.jp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435" y="129863"/>
            <a:ext cx="6588759" cy="5173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26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メイリオ"/>
                <a:cs typeface="メイリオ"/>
              </a:rPr>
              <a:t>□</a:t>
            </a:r>
            <a:r>
              <a:rPr sz="1600" b="1" dirty="0">
                <a:solidFill>
                  <a:srgbClr val="FFFFFF"/>
                </a:solidFill>
                <a:latin typeface="メイリオ"/>
                <a:cs typeface="メイリオ"/>
              </a:rPr>
              <a:t>第</a:t>
            </a:r>
            <a:r>
              <a:rPr sz="1600" b="1" spc="-5" dirty="0">
                <a:solidFill>
                  <a:srgbClr val="FFFFFF"/>
                </a:solidFill>
                <a:latin typeface="メイリオ"/>
                <a:cs typeface="メイリオ"/>
              </a:rPr>
              <a:t>44</a:t>
            </a:r>
            <a:r>
              <a:rPr sz="1600" b="1" dirty="0">
                <a:solidFill>
                  <a:srgbClr val="FFFFFF"/>
                </a:solidFill>
                <a:latin typeface="メイリオ"/>
                <a:cs typeface="メイリオ"/>
              </a:rPr>
              <a:t>回</a:t>
            </a:r>
            <a:r>
              <a:rPr sz="1600" b="1" spc="-95" dirty="0">
                <a:solidFill>
                  <a:srgbClr val="FFFFFF"/>
                </a:solidFill>
                <a:latin typeface="メイリオ"/>
                <a:cs typeface="メイリオ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メイリオ"/>
                <a:cs typeface="メイリオ"/>
              </a:rPr>
              <a:t>MaDIS</a:t>
            </a:r>
            <a:r>
              <a:rPr sz="1600" b="1" dirty="0">
                <a:solidFill>
                  <a:srgbClr val="FFFFFF"/>
                </a:solidFill>
                <a:latin typeface="メイリオ"/>
                <a:cs typeface="メイリオ"/>
              </a:rPr>
              <a:t>研究交流会</a:t>
            </a:r>
            <a:endParaRPr sz="1600" dirty="0">
              <a:latin typeface="メイリオ"/>
              <a:cs typeface="メイリオ"/>
            </a:endParaRPr>
          </a:p>
          <a:p>
            <a:pPr marL="632460">
              <a:lnSpc>
                <a:spcPct val="100000"/>
              </a:lnSpc>
              <a:spcBef>
                <a:spcPts val="30"/>
              </a:spcBef>
            </a:pPr>
            <a:r>
              <a:rPr sz="1600" b="1" spc="-5" dirty="0">
                <a:solidFill>
                  <a:srgbClr val="FFFFFF"/>
                </a:solidFill>
                <a:latin typeface="メイリオ"/>
                <a:cs typeface="メイリオ"/>
              </a:rPr>
              <a:t>（OPEN SEMINAR</a:t>
            </a:r>
            <a:r>
              <a:rPr sz="1600" b="1" spc="-35" dirty="0">
                <a:solidFill>
                  <a:srgbClr val="FFFFFF"/>
                </a:solidFill>
                <a:latin typeface="メイリオ"/>
                <a:cs typeface="メイリオ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メイリオ"/>
                <a:cs typeface="メイリオ"/>
              </a:rPr>
              <a:t>SERIES）</a:t>
            </a:r>
            <a:endParaRPr sz="1600" dirty="0">
              <a:latin typeface="メイリオ"/>
              <a:cs typeface="メイリオ"/>
            </a:endParaRPr>
          </a:p>
          <a:p>
            <a:pPr marL="12065" marR="5080" algn="ctr">
              <a:lnSpc>
                <a:spcPct val="100000"/>
              </a:lnSpc>
              <a:spcBef>
                <a:spcPts val="990"/>
              </a:spcBef>
            </a:pPr>
            <a:r>
              <a:rPr sz="2000" b="1" dirty="0">
                <a:solidFill>
                  <a:srgbClr val="FFFFFF"/>
                </a:solidFill>
                <a:latin typeface="メイリオ"/>
                <a:cs typeface="メイリオ"/>
              </a:rPr>
              <a:t>Approaches and Challenges </a:t>
            </a:r>
            <a:r>
              <a:rPr sz="2000" b="1" spc="-5" dirty="0">
                <a:solidFill>
                  <a:srgbClr val="FFFFFF"/>
                </a:solidFill>
                <a:latin typeface="メイリオ"/>
                <a:cs typeface="メイリオ"/>
              </a:rPr>
              <a:t>in</a:t>
            </a:r>
            <a:r>
              <a:rPr sz="2000" b="1" spc="-70" dirty="0">
                <a:solidFill>
                  <a:srgbClr val="FFFFFF"/>
                </a:solidFill>
                <a:latin typeface="メイリオ"/>
                <a:cs typeface="メイリオ"/>
              </a:rPr>
              <a:t> </a:t>
            </a:r>
            <a:r>
              <a:rPr sz="2000" b="1" dirty="0">
                <a:solidFill>
                  <a:srgbClr val="FFFFFF"/>
                </a:solidFill>
                <a:latin typeface="メイリオ"/>
                <a:cs typeface="メイリオ"/>
              </a:rPr>
              <a:t>Finding</a:t>
            </a:r>
            <a:r>
              <a:rPr sz="2000" b="1" spc="-20" dirty="0">
                <a:solidFill>
                  <a:srgbClr val="FFFFFF"/>
                </a:solidFill>
                <a:latin typeface="メイリオ"/>
                <a:cs typeface="メイリオ"/>
              </a:rPr>
              <a:t> </a:t>
            </a:r>
            <a:r>
              <a:rPr sz="2000" b="1" dirty="0">
                <a:solidFill>
                  <a:srgbClr val="FFFFFF"/>
                </a:solidFill>
                <a:latin typeface="メイリオ"/>
                <a:cs typeface="メイリオ"/>
              </a:rPr>
              <a:t>Promising  </a:t>
            </a:r>
            <a:r>
              <a:rPr sz="2000" b="1" spc="-5" dirty="0">
                <a:solidFill>
                  <a:srgbClr val="FFFFFF"/>
                </a:solidFill>
                <a:latin typeface="メイリオ"/>
                <a:cs typeface="メイリオ"/>
              </a:rPr>
              <a:t>Novel Solid Electrolytes </a:t>
            </a:r>
            <a:r>
              <a:rPr sz="2000" b="1" dirty="0">
                <a:solidFill>
                  <a:srgbClr val="FFFFFF"/>
                </a:solidFill>
                <a:latin typeface="メイリオ"/>
                <a:cs typeface="メイリオ"/>
              </a:rPr>
              <a:t>for All-Solid-State  Battery Application by Materials </a:t>
            </a:r>
            <a:r>
              <a:rPr sz="2000" b="1" spc="-5" dirty="0">
                <a:solidFill>
                  <a:srgbClr val="FFFFFF"/>
                </a:solidFill>
                <a:latin typeface="メイリオ"/>
                <a:cs typeface="メイリオ"/>
              </a:rPr>
              <a:t>Simulations</a:t>
            </a:r>
            <a:r>
              <a:rPr sz="2000" b="1" spc="-50" dirty="0">
                <a:solidFill>
                  <a:srgbClr val="FFFFFF"/>
                </a:solidFill>
                <a:latin typeface="メイリオ"/>
                <a:cs typeface="メイリオ"/>
              </a:rPr>
              <a:t> </a:t>
            </a:r>
            <a:r>
              <a:rPr sz="2000" b="1" dirty="0">
                <a:solidFill>
                  <a:srgbClr val="FFFFFF"/>
                </a:solidFill>
                <a:latin typeface="メイリオ"/>
                <a:cs typeface="メイリオ"/>
              </a:rPr>
              <a:t>and  Machine Learning</a:t>
            </a:r>
            <a:r>
              <a:rPr sz="2000" b="1" spc="-105" dirty="0">
                <a:solidFill>
                  <a:srgbClr val="FFFFFF"/>
                </a:solidFill>
                <a:latin typeface="メイリオ"/>
                <a:cs typeface="メイリオ"/>
              </a:rPr>
              <a:t> </a:t>
            </a:r>
            <a:r>
              <a:rPr sz="2000" b="1" dirty="0">
                <a:solidFill>
                  <a:srgbClr val="FFFFFF"/>
                </a:solidFill>
                <a:latin typeface="メイリオ"/>
                <a:cs typeface="メイリオ"/>
              </a:rPr>
              <a:t>Techniques</a:t>
            </a:r>
            <a:endParaRPr sz="2000" dirty="0">
              <a:latin typeface="メイリオ"/>
              <a:cs typeface="メイリオ"/>
            </a:endParaRPr>
          </a:p>
          <a:p>
            <a:pPr marL="1014730">
              <a:lnSpc>
                <a:spcPct val="100000"/>
              </a:lnSpc>
              <a:spcBef>
                <a:spcPts val="595"/>
              </a:spcBef>
              <a:tabLst>
                <a:tab pos="2643505" algn="l"/>
              </a:tabLst>
            </a:pPr>
            <a:r>
              <a:rPr sz="5400" b="1" spc="-7" baseline="6172" dirty="0">
                <a:solidFill>
                  <a:srgbClr val="FFFFFF"/>
                </a:solidFill>
                <a:latin typeface="メイリオ"/>
                <a:cs typeface="メイリオ"/>
              </a:rPr>
              <a:t>2019	</a:t>
            </a:r>
            <a:r>
              <a:rPr sz="6000" b="1" dirty="0">
                <a:solidFill>
                  <a:srgbClr val="FFFFFF"/>
                </a:solidFill>
                <a:latin typeface="メイリオ"/>
                <a:cs typeface="メイリオ"/>
              </a:rPr>
              <a:t>6.27</a:t>
            </a:r>
            <a:r>
              <a:rPr sz="6000" b="1" spc="-335" dirty="0">
                <a:solidFill>
                  <a:srgbClr val="FFFFFF"/>
                </a:solidFill>
                <a:latin typeface="メイリオ"/>
                <a:cs typeface="メイリオ"/>
              </a:rPr>
              <a:t> </a:t>
            </a:r>
            <a:r>
              <a:rPr sz="6000" b="1" spc="-5" dirty="0">
                <a:solidFill>
                  <a:srgbClr val="FFFFFF"/>
                </a:solidFill>
                <a:latin typeface="メイリオ"/>
                <a:cs typeface="メイリオ"/>
              </a:rPr>
              <a:t>(</a:t>
            </a:r>
            <a:r>
              <a:rPr sz="6000" b="1" dirty="0">
                <a:solidFill>
                  <a:srgbClr val="FFFFFF"/>
                </a:solidFill>
                <a:latin typeface="メイリオ"/>
                <a:cs typeface="メイリオ"/>
              </a:rPr>
              <a:t>木)</a:t>
            </a:r>
            <a:endParaRPr sz="6000" dirty="0">
              <a:latin typeface="メイリオ"/>
              <a:cs typeface="メイリオ"/>
            </a:endParaRPr>
          </a:p>
          <a:p>
            <a:pPr marL="2604770">
              <a:lnSpc>
                <a:spcPct val="100000"/>
              </a:lnSpc>
            </a:pPr>
            <a:r>
              <a:rPr sz="3600" b="1" spc="-5" dirty="0">
                <a:solidFill>
                  <a:srgbClr val="FF0000"/>
                </a:solidFill>
                <a:latin typeface="メイリオ"/>
                <a:cs typeface="メイリオ"/>
              </a:rPr>
              <a:t>1</a:t>
            </a:r>
            <a:r>
              <a:rPr lang="en-US" altLang="ja-JP" sz="3600" b="1" spc="-5" dirty="0">
                <a:solidFill>
                  <a:srgbClr val="FF0000"/>
                </a:solidFill>
                <a:latin typeface="メイリオ"/>
                <a:cs typeface="メイリオ"/>
              </a:rPr>
              <a:t>7</a:t>
            </a:r>
            <a:r>
              <a:rPr sz="3600" b="1" spc="-5" dirty="0">
                <a:solidFill>
                  <a:srgbClr val="FF0000"/>
                </a:solidFill>
                <a:latin typeface="メイリオ"/>
                <a:cs typeface="メイリオ"/>
              </a:rPr>
              <a:t>:</a:t>
            </a:r>
            <a:r>
              <a:rPr lang="en-US" altLang="ja-JP" sz="3600" b="1" spc="-5" dirty="0">
                <a:solidFill>
                  <a:srgbClr val="FF0000"/>
                </a:solidFill>
                <a:latin typeface="メイリオ"/>
                <a:cs typeface="メイリオ"/>
              </a:rPr>
              <a:t>0</a:t>
            </a:r>
            <a:r>
              <a:rPr sz="3600" b="1" spc="-5" dirty="0">
                <a:solidFill>
                  <a:srgbClr val="FF0000"/>
                </a:solidFill>
                <a:latin typeface="メイリオ"/>
                <a:cs typeface="メイリオ"/>
              </a:rPr>
              <a:t>0-1</a:t>
            </a:r>
            <a:r>
              <a:rPr lang="en-US" altLang="ja-JP" sz="3600" b="1" spc="-5" dirty="0">
                <a:solidFill>
                  <a:srgbClr val="FF0000"/>
                </a:solidFill>
                <a:latin typeface="メイリオ"/>
                <a:cs typeface="メイリオ"/>
              </a:rPr>
              <a:t>8</a:t>
            </a:r>
            <a:r>
              <a:rPr sz="3600" b="1" spc="-5" dirty="0">
                <a:solidFill>
                  <a:srgbClr val="FF0000"/>
                </a:solidFill>
                <a:latin typeface="メイリオ"/>
                <a:cs typeface="メイリオ"/>
              </a:rPr>
              <a:t>:</a:t>
            </a:r>
            <a:r>
              <a:rPr lang="en-US" altLang="ja-JP" sz="3600" b="1" spc="-5" dirty="0">
                <a:solidFill>
                  <a:srgbClr val="FF0000"/>
                </a:solidFill>
                <a:latin typeface="メイリオ"/>
                <a:cs typeface="メイリオ"/>
              </a:rPr>
              <a:t>0</a:t>
            </a:r>
            <a:r>
              <a:rPr sz="3600" b="1" spc="-5" dirty="0">
                <a:solidFill>
                  <a:srgbClr val="FF0000"/>
                </a:solidFill>
                <a:latin typeface="メイリオ"/>
                <a:cs typeface="メイリオ"/>
              </a:rPr>
              <a:t>0</a:t>
            </a:r>
            <a:endParaRPr lang="en-US" altLang="ja-JP" sz="3600" b="1" spc="-5" dirty="0">
              <a:solidFill>
                <a:srgbClr val="FF0000"/>
              </a:solidFill>
              <a:latin typeface="メイリオ"/>
              <a:cs typeface="メイリオ"/>
            </a:endParaRPr>
          </a:p>
          <a:p>
            <a:pPr marL="2604770">
              <a:lnSpc>
                <a:spcPct val="100000"/>
              </a:lnSpc>
            </a:pPr>
            <a:r>
              <a:rPr lang="ja-JP" altLang="en-US" sz="2800" b="1" spc="-5" dirty="0">
                <a:solidFill>
                  <a:srgbClr val="FF0000"/>
                </a:solidFill>
                <a:latin typeface="メイリオ"/>
                <a:cs typeface="メイリオ"/>
              </a:rPr>
              <a:t>（</a:t>
            </a:r>
            <a:r>
              <a:rPr lang="en-US" altLang="ja-JP" sz="2800" b="1" spc="-5" dirty="0">
                <a:solidFill>
                  <a:srgbClr val="FF0000"/>
                </a:solidFill>
                <a:latin typeface="メイリオ"/>
                <a:cs typeface="メイリオ"/>
              </a:rPr>
              <a:t>Changed)</a:t>
            </a:r>
            <a:endParaRPr sz="2800" dirty="0">
              <a:solidFill>
                <a:srgbClr val="FF0000"/>
              </a:solidFill>
              <a:latin typeface="メイリオ"/>
              <a:cs typeface="メイリオ"/>
            </a:endParaRPr>
          </a:p>
          <a:p>
            <a:pPr marL="2599055">
              <a:lnSpc>
                <a:spcPct val="100000"/>
              </a:lnSpc>
              <a:spcBef>
                <a:spcPts val="735"/>
              </a:spcBef>
            </a:pPr>
            <a:r>
              <a:rPr sz="2400" b="1" spc="-5" dirty="0">
                <a:solidFill>
                  <a:srgbClr val="FFFFFF"/>
                </a:solidFill>
                <a:latin typeface="メイリオ"/>
                <a:cs typeface="メイリオ"/>
              </a:rPr>
              <a:t>M-</a:t>
            </a:r>
            <a:r>
              <a:rPr lang="en-US" sz="2400" b="1" spc="-5" dirty="0" err="1">
                <a:solidFill>
                  <a:srgbClr val="FFFFFF"/>
                </a:solidFill>
                <a:latin typeface="メイリオ"/>
                <a:cs typeface="メイリオ"/>
              </a:rPr>
              <a:t>c</a:t>
            </a:r>
            <a:r>
              <a:rPr sz="2400" b="1" spc="-5" dirty="0" err="1">
                <a:solidFill>
                  <a:srgbClr val="FFFFFF"/>
                </a:solidFill>
                <a:latin typeface="メイリオ"/>
                <a:cs typeface="メイリオ"/>
              </a:rPr>
              <a:t>ube</a:t>
            </a:r>
            <a:r>
              <a:rPr sz="2400" b="1" dirty="0" err="1">
                <a:solidFill>
                  <a:srgbClr val="FFFFFF"/>
                </a:solidFill>
                <a:latin typeface="メイリオ"/>
                <a:cs typeface="メイリオ"/>
              </a:rPr>
              <a:t>棟</a:t>
            </a:r>
            <a:r>
              <a:rPr sz="2400" b="1" spc="-75" dirty="0">
                <a:solidFill>
                  <a:srgbClr val="FFFFFF"/>
                </a:solidFill>
                <a:latin typeface="メイリオ"/>
                <a:cs typeface="メイリオ"/>
              </a:rPr>
              <a:t> </a:t>
            </a:r>
            <a:r>
              <a:rPr lang="en-US" altLang="ja-JP" sz="2400" b="1" spc="-75" dirty="0">
                <a:solidFill>
                  <a:srgbClr val="FFFFFF"/>
                </a:solidFill>
                <a:latin typeface="メイリオ"/>
                <a:cs typeface="メイリオ"/>
              </a:rPr>
              <a:t>2</a:t>
            </a:r>
            <a:r>
              <a:rPr sz="2400" b="1" dirty="0">
                <a:solidFill>
                  <a:srgbClr val="FFFFFF"/>
                </a:solidFill>
                <a:latin typeface="メイリオ"/>
                <a:cs typeface="メイリオ"/>
              </a:rPr>
              <a:t>階中会議室</a:t>
            </a:r>
            <a:endParaRPr sz="2400" dirty="0">
              <a:latin typeface="メイリオ"/>
              <a:cs typeface="メイリオ"/>
            </a:endParaRPr>
          </a:p>
          <a:p>
            <a:pPr marL="2607310">
              <a:lnSpc>
                <a:spcPct val="100000"/>
              </a:lnSpc>
              <a:spcBef>
                <a:spcPts val="1210"/>
              </a:spcBef>
              <a:tabLst>
                <a:tab pos="4702810" algn="l"/>
              </a:tabLst>
            </a:pPr>
            <a:r>
              <a:rPr sz="4500" b="1" dirty="0">
                <a:solidFill>
                  <a:srgbClr val="FFFFFF"/>
                </a:solidFill>
                <a:latin typeface="メイリオ"/>
                <a:cs typeface="メイリオ"/>
              </a:rPr>
              <a:t>Randy	</a:t>
            </a:r>
            <a:r>
              <a:rPr sz="4500" b="1" spc="-5" dirty="0">
                <a:solidFill>
                  <a:srgbClr val="FFFFFF"/>
                </a:solidFill>
                <a:latin typeface="メイリオ"/>
                <a:cs typeface="メイリオ"/>
              </a:rPr>
              <a:t>Jalem</a:t>
            </a:r>
            <a:endParaRPr sz="4500" dirty="0">
              <a:latin typeface="メイリオ"/>
              <a:cs typeface="メイリオ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4931" y="5159870"/>
            <a:ext cx="3305810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メイリオ"/>
                <a:cs typeface="メイリオ"/>
              </a:rPr>
              <a:t>エネルギー・環境材料研究拠点</a:t>
            </a:r>
            <a:r>
              <a:rPr sz="1800" spc="-5" dirty="0">
                <a:solidFill>
                  <a:srgbClr val="FFFFFF"/>
                </a:solidFill>
                <a:latin typeface="メイリオ"/>
                <a:cs typeface="メイリオ"/>
              </a:rPr>
              <a:t>,</a:t>
            </a:r>
            <a:endParaRPr sz="1800" dirty="0">
              <a:latin typeface="メイリオ"/>
              <a:cs typeface="メイリオ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4931" y="5392522"/>
            <a:ext cx="2311400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メイリオ"/>
                <a:cs typeface="メイリオ"/>
              </a:rPr>
              <a:t>界面計算科学グループ</a:t>
            </a:r>
            <a:endParaRPr sz="1800" dirty="0">
              <a:latin typeface="メイリオ"/>
              <a:cs typeface="メイリオ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44931" y="5722365"/>
            <a:ext cx="3961765" cy="34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メイリオ"/>
                <a:cs typeface="メイリオ"/>
              </a:rPr>
              <a:t>MaDIS、CMI^2,</a:t>
            </a:r>
            <a:r>
              <a:rPr sz="1800" spc="-100" dirty="0">
                <a:solidFill>
                  <a:srgbClr val="FFFFFF"/>
                </a:solidFill>
                <a:latin typeface="メイリオ"/>
                <a:cs typeface="メイリオ"/>
              </a:rPr>
              <a:t> </a:t>
            </a:r>
            <a:r>
              <a:rPr sz="1800" dirty="0">
                <a:solidFill>
                  <a:srgbClr val="FFFFFF"/>
                </a:solidFill>
                <a:latin typeface="メイリオ"/>
                <a:cs typeface="メイリオ"/>
              </a:rPr>
              <a:t>蓄電池材料グループ</a:t>
            </a:r>
            <a:endParaRPr sz="1800" dirty="0">
              <a:latin typeface="メイリオ"/>
              <a:cs typeface="メイリオ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894" y="2998154"/>
            <a:ext cx="2415540" cy="29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106807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メイリオ"/>
                <a:cs typeface="メイリオ"/>
              </a:rPr>
              <a:t>Position</a:t>
            </a:r>
            <a:endParaRPr sz="1400">
              <a:latin typeface="メイリオ"/>
              <a:cs typeface="メイリオ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81872" y="9332594"/>
            <a:ext cx="1716405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30" dirty="0">
                <a:solidFill>
                  <a:srgbClr val="FFFFFF"/>
                </a:solidFill>
                <a:latin typeface="メイリオ"/>
                <a:cs typeface="メイリオ"/>
              </a:rPr>
              <a:t>◎</a:t>
            </a:r>
            <a:r>
              <a:rPr sz="1400" dirty="0">
                <a:solidFill>
                  <a:srgbClr val="FFFFFF"/>
                </a:solidFill>
                <a:latin typeface="メイリオ"/>
                <a:cs typeface="メイリオ"/>
              </a:rPr>
              <a:t>世話人︓出村</a:t>
            </a:r>
            <a:r>
              <a:rPr sz="1400" spc="-100" dirty="0">
                <a:solidFill>
                  <a:srgbClr val="FFFFFF"/>
                </a:solidFill>
                <a:latin typeface="メイリオ"/>
                <a:cs typeface="メイリオ"/>
              </a:rPr>
              <a:t> </a:t>
            </a:r>
            <a:r>
              <a:rPr sz="1400" dirty="0">
                <a:solidFill>
                  <a:srgbClr val="FFFFFF"/>
                </a:solidFill>
                <a:latin typeface="メイリオ"/>
                <a:cs typeface="メイリオ"/>
              </a:rPr>
              <a:t>雅彦</a:t>
            </a:r>
            <a:endParaRPr sz="1400">
              <a:latin typeface="メイリオ"/>
              <a:cs typeface="メイリオ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81872" y="9545967"/>
            <a:ext cx="4580890" cy="30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30" dirty="0">
                <a:solidFill>
                  <a:srgbClr val="FFFFFF"/>
                </a:solidFill>
                <a:latin typeface="メイリオ"/>
                <a:cs typeface="メイリオ"/>
              </a:rPr>
              <a:t>◎</a:t>
            </a:r>
            <a:r>
              <a:rPr sz="1400" dirty="0">
                <a:solidFill>
                  <a:srgbClr val="FFFFFF"/>
                </a:solidFill>
                <a:latin typeface="メイリオ"/>
                <a:cs typeface="メイリオ"/>
              </a:rPr>
              <a:t>連絡先：MaDIS運</a:t>
            </a:r>
            <a:r>
              <a:rPr sz="1400" spc="-5" dirty="0">
                <a:solidFill>
                  <a:srgbClr val="FFFFFF"/>
                </a:solidFill>
                <a:latin typeface="メイリオ"/>
                <a:cs typeface="メイリオ"/>
              </a:rPr>
              <a:t>営</a:t>
            </a:r>
            <a:r>
              <a:rPr sz="1400" dirty="0">
                <a:solidFill>
                  <a:srgbClr val="FFFFFF"/>
                </a:solidFill>
                <a:latin typeface="メイリオ"/>
                <a:cs typeface="メイリオ"/>
              </a:rPr>
              <a:t>統括室</a:t>
            </a:r>
            <a:r>
              <a:rPr sz="1400" dirty="0">
                <a:solidFill>
                  <a:srgbClr val="FFFFFF"/>
                </a:solidFill>
                <a:latin typeface="メイリオ"/>
                <a:cs typeface="メイリオ"/>
                <a:hlinkClick r:id="rId2"/>
              </a:rPr>
              <a:t>&lt;madis@ml.nims.go.jp&gt;</a:t>
            </a:r>
            <a:endParaRPr sz="1400">
              <a:latin typeface="メイリオ"/>
              <a:cs typeface="メイリオ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22" y="9260119"/>
            <a:ext cx="1994390" cy="600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6894" y="6081653"/>
            <a:ext cx="6541770" cy="3158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メイリオ"/>
                <a:cs typeface="メイリオ"/>
              </a:rPr>
              <a:t>Material search via combined high-throughput materials simulations and </a:t>
            </a:r>
            <a:r>
              <a:rPr sz="1200" spc="-15" dirty="0">
                <a:solidFill>
                  <a:srgbClr val="FFFFFF"/>
                </a:solidFill>
                <a:latin typeface="メイリオ"/>
                <a:cs typeface="メイリオ"/>
              </a:rPr>
              <a:t>machine  </a:t>
            </a:r>
            <a:r>
              <a:rPr sz="1200" spc="-10" dirty="0">
                <a:solidFill>
                  <a:srgbClr val="FFFFFF"/>
                </a:solidFill>
                <a:latin typeface="メイリオ"/>
                <a:cs typeface="メイリオ"/>
              </a:rPr>
              <a:t>learning techniques has now become widespread </a:t>
            </a:r>
            <a:r>
              <a:rPr sz="1200" spc="-5" dirty="0">
                <a:solidFill>
                  <a:srgbClr val="FFFFFF"/>
                </a:solidFill>
                <a:latin typeface="メイリオ"/>
                <a:cs typeface="メイリオ"/>
              </a:rPr>
              <a:t>in </a:t>
            </a:r>
            <a:r>
              <a:rPr sz="1200" spc="-10" dirty="0">
                <a:solidFill>
                  <a:srgbClr val="FFFFFF"/>
                </a:solidFill>
                <a:latin typeface="メイリオ"/>
                <a:cs typeface="メイリオ"/>
              </a:rPr>
              <a:t>many technological fields, aiding  experimentalists by narrowing down large lists of possible candidate materials </a:t>
            </a:r>
            <a:r>
              <a:rPr sz="1200" spc="-5" dirty="0">
                <a:solidFill>
                  <a:srgbClr val="FFFFFF"/>
                </a:solidFill>
                <a:latin typeface="メイリオ"/>
                <a:cs typeface="メイリオ"/>
              </a:rPr>
              <a:t>in </a:t>
            </a:r>
            <a:r>
              <a:rPr sz="1200" spc="-15" dirty="0">
                <a:solidFill>
                  <a:srgbClr val="FFFFFF"/>
                </a:solidFill>
                <a:latin typeface="メイリオ"/>
                <a:cs typeface="メイリオ"/>
              </a:rPr>
              <a:t>terms  </a:t>
            </a:r>
            <a:r>
              <a:rPr sz="1200" spc="-10" dirty="0">
                <a:solidFill>
                  <a:srgbClr val="FFFFFF"/>
                </a:solidFill>
                <a:latin typeface="メイリオ"/>
                <a:cs typeface="メイリオ"/>
              </a:rPr>
              <a:t>of target properties. In this talk, recent efforts of our group related </a:t>
            </a:r>
            <a:r>
              <a:rPr sz="1200" spc="-5" dirty="0">
                <a:solidFill>
                  <a:srgbClr val="FFFFFF"/>
                </a:solidFill>
                <a:latin typeface="メイリオ"/>
                <a:cs typeface="メイリオ"/>
              </a:rPr>
              <a:t>to </a:t>
            </a:r>
            <a:r>
              <a:rPr sz="1200" spc="-10" dirty="0">
                <a:solidFill>
                  <a:srgbClr val="FFFFFF"/>
                </a:solidFill>
                <a:latin typeface="メイリオ"/>
                <a:cs typeface="メイリオ"/>
              </a:rPr>
              <a:t>the </a:t>
            </a:r>
            <a:r>
              <a:rPr sz="1200" spc="-15" dirty="0">
                <a:solidFill>
                  <a:srgbClr val="FFFFFF"/>
                </a:solidFill>
                <a:latin typeface="メイリオ"/>
                <a:cs typeface="メイリオ"/>
              </a:rPr>
              <a:t>development  </a:t>
            </a:r>
            <a:r>
              <a:rPr sz="1200" spc="-10" dirty="0">
                <a:solidFill>
                  <a:srgbClr val="FFFFFF"/>
                </a:solidFill>
                <a:latin typeface="メイリオ"/>
                <a:cs typeface="メイリオ"/>
              </a:rPr>
              <a:t>of efficient computational methodologies for finding novel fast ionic conductors </a:t>
            </a:r>
            <a:r>
              <a:rPr sz="1200" spc="-15" dirty="0">
                <a:solidFill>
                  <a:srgbClr val="FFFFFF"/>
                </a:solidFill>
                <a:latin typeface="メイリオ"/>
                <a:cs typeface="メイリオ"/>
              </a:rPr>
              <a:t>for  </a:t>
            </a:r>
            <a:r>
              <a:rPr sz="1200" spc="-10" dirty="0">
                <a:solidFill>
                  <a:srgbClr val="FFFFFF"/>
                </a:solidFill>
                <a:latin typeface="メイリオ"/>
                <a:cs typeface="メイリオ"/>
              </a:rPr>
              <a:t>potential use </a:t>
            </a:r>
            <a:r>
              <a:rPr sz="1200" spc="-5" dirty="0">
                <a:solidFill>
                  <a:srgbClr val="FFFFFF"/>
                </a:solidFill>
                <a:latin typeface="メイリオ"/>
                <a:cs typeface="メイリオ"/>
              </a:rPr>
              <a:t>in </a:t>
            </a:r>
            <a:r>
              <a:rPr sz="1200" spc="-10" dirty="0">
                <a:solidFill>
                  <a:srgbClr val="FFFFFF"/>
                </a:solidFill>
                <a:latin typeface="メイリオ"/>
                <a:cs typeface="メイリオ"/>
              </a:rPr>
              <a:t>battery applications will be presented. </a:t>
            </a:r>
            <a:r>
              <a:rPr sz="1200" spc="-5" dirty="0">
                <a:solidFill>
                  <a:srgbClr val="FFFFFF"/>
                </a:solidFill>
                <a:latin typeface="メイリオ"/>
                <a:cs typeface="メイリオ"/>
              </a:rPr>
              <a:t>To </a:t>
            </a:r>
            <a:r>
              <a:rPr sz="1200" spc="-10" dirty="0">
                <a:solidFill>
                  <a:srgbClr val="FFFFFF"/>
                </a:solidFill>
                <a:latin typeface="メイリオ"/>
                <a:cs typeface="メイリオ"/>
              </a:rPr>
              <a:t>address the computationally  prohibitive cost of calculating transition-state-related properties (e.g., ionic conductivity,  ion migration energy barrier) such </a:t>
            </a:r>
            <a:r>
              <a:rPr sz="1200" spc="-5" dirty="0">
                <a:solidFill>
                  <a:srgbClr val="FFFFFF"/>
                </a:solidFill>
                <a:latin typeface="メイリオ"/>
                <a:cs typeface="メイリオ"/>
              </a:rPr>
              <a:t>as </a:t>
            </a:r>
            <a:r>
              <a:rPr sz="1200" spc="-10" dirty="0">
                <a:solidFill>
                  <a:srgbClr val="FFFFFF"/>
                </a:solidFill>
                <a:latin typeface="メイリオ"/>
                <a:cs typeface="メイリオ"/>
              </a:rPr>
              <a:t>by DFT method, </a:t>
            </a:r>
            <a:r>
              <a:rPr sz="1200" dirty="0">
                <a:solidFill>
                  <a:srgbClr val="FFFFFF"/>
                </a:solidFill>
                <a:latin typeface="メイリオ"/>
                <a:cs typeface="メイリオ"/>
              </a:rPr>
              <a:t>a </a:t>
            </a:r>
            <a:r>
              <a:rPr sz="1200" spc="-10" dirty="0">
                <a:solidFill>
                  <a:srgbClr val="FFFFFF"/>
                </a:solidFill>
                <a:latin typeface="メイリオ"/>
                <a:cs typeface="メイリオ"/>
              </a:rPr>
              <a:t>computational workflow was  developed that embeds the DFT method which calculates the computation-intensive  property into </a:t>
            </a:r>
            <a:r>
              <a:rPr sz="1200" dirty="0">
                <a:solidFill>
                  <a:srgbClr val="FFFFFF"/>
                </a:solidFill>
                <a:latin typeface="メイリオ"/>
                <a:cs typeface="メイリオ"/>
              </a:rPr>
              <a:t>a </a:t>
            </a:r>
            <a:r>
              <a:rPr sz="1200" spc="-10" dirty="0">
                <a:solidFill>
                  <a:srgbClr val="FFFFFF"/>
                </a:solidFill>
                <a:latin typeface="メイリオ"/>
                <a:cs typeface="メイリオ"/>
              </a:rPr>
              <a:t>Bayesian optimization framework. We demonstrate this approach </a:t>
            </a:r>
            <a:r>
              <a:rPr sz="1200" spc="-15" dirty="0">
                <a:solidFill>
                  <a:srgbClr val="FFFFFF"/>
                </a:solidFill>
                <a:latin typeface="メイリオ"/>
                <a:cs typeface="メイリオ"/>
              </a:rPr>
              <a:t>by  </a:t>
            </a:r>
            <a:r>
              <a:rPr sz="1200" spc="-10" dirty="0">
                <a:solidFill>
                  <a:srgbClr val="FFFFFF"/>
                </a:solidFill>
                <a:latin typeface="メイリオ"/>
                <a:cs typeface="メイリオ"/>
              </a:rPr>
              <a:t>searching for oxide-based compounds with low ion migration energy barrier (Sci.</a:t>
            </a:r>
            <a:r>
              <a:rPr sz="1200" spc="-55" dirty="0">
                <a:solidFill>
                  <a:srgbClr val="FFFFFF"/>
                </a:solidFill>
                <a:latin typeface="メイリオ"/>
                <a:cs typeface="メイリオ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メイリオ"/>
                <a:cs typeface="メイリオ"/>
              </a:rPr>
              <a:t>Rep.</a:t>
            </a:r>
            <a:endParaRPr sz="1200" dirty="0">
              <a:latin typeface="メイリオ"/>
              <a:cs typeface="メイリオ"/>
            </a:endParaRPr>
          </a:p>
          <a:p>
            <a:pPr marL="12700" marR="2159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メイリオ"/>
                <a:cs typeface="メイリオ"/>
              </a:rPr>
              <a:t>2018, 8, 5845). </a:t>
            </a:r>
            <a:r>
              <a:rPr lang="en-US" sz="1200" spc="-10" dirty="0">
                <a:solidFill>
                  <a:srgbClr val="FFFFFF"/>
                </a:solidFill>
                <a:latin typeface="メイリオ"/>
                <a:cs typeface="メイリオ"/>
              </a:rPr>
              <a:t>Another topic is about development of general descriptors for crystalline solids for use in large-scale machine-model-driven material screening, based from established chemical/elemental data and real feature values from Voronoi tessellation information of crystal structures (STAM 2018, 19, 231). </a:t>
            </a:r>
            <a:r>
              <a:rPr sz="1200" spc="-10" dirty="0">
                <a:solidFill>
                  <a:srgbClr val="FFFFFF"/>
                </a:solidFill>
                <a:latin typeface="メイリオ"/>
                <a:cs typeface="メイリオ"/>
              </a:rPr>
              <a:t>Present  challenges that still need </a:t>
            </a:r>
            <a:r>
              <a:rPr sz="1200" spc="-5" dirty="0">
                <a:solidFill>
                  <a:srgbClr val="FFFFFF"/>
                </a:solidFill>
                <a:latin typeface="メイリオ"/>
                <a:cs typeface="メイリオ"/>
              </a:rPr>
              <a:t>to </a:t>
            </a:r>
            <a:r>
              <a:rPr sz="1200" spc="-10" dirty="0">
                <a:solidFill>
                  <a:srgbClr val="FFFFFF"/>
                </a:solidFill>
                <a:latin typeface="メイリオ"/>
                <a:cs typeface="メイリオ"/>
              </a:rPr>
              <a:t>be solved for an effective and efficient solid electrolyte  search will also be highlighted </a:t>
            </a:r>
            <a:r>
              <a:rPr sz="1200" spc="-5" dirty="0">
                <a:solidFill>
                  <a:srgbClr val="FFFFFF"/>
                </a:solidFill>
                <a:latin typeface="メイリオ"/>
                <a:cs typeface="メイリオ"/>
              </a:rPr>
              <a:t>in </a:t>
            </a:r>
            <a:r>
              <a:rPr sz="1200" spc="-10" dirty="0">
                <a:solidFill>
                  <a:srgbClr val="FFFFFF"/>
                </a:solidFill>
                <a:latin typeface="メイリオ"/>
                <a:cs typeface="メイリオ"/>
              </a:rPr>
              <a:t>the</a:t>
            </a:r>
            <a:r>
              <a:rPr sz="1200" spc="-90" dirty="0">
                <a:solidFill>
                  <a:srgbClr val="FFFFFF"/>
                </a:solidFill>
                <a:latin typeface="メイリオ"/>
                <a:cs typeface="メイリオ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メイリオ"/>
                <a:cs typeface="メイリオ"/>
              </a:rPr>
              <a:t>talk.</a:t>
            </a:r>
            <a:endParaRPr sz="1200" dirty="0">
              <a:latin typeface="メイリオ"/>
              <a:cs typeface="メイリオ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894" y="2998154"/>
            <a:ext cx="2415540" cy="2932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281</Words>
  <Application>Microsoft Office PowerPoint</Application>
  <PresentationFormat>A4 210 x 297 mm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游ゴシック</vt:lpstr>
      <vt:lpstr>Calibri</vt:lpstr>
      <vt:lpstr>Times New Roman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a014153</dc:creator>
  <cp:lastModifiedBy>a014253</cp:lastModifiedBy>
  <cp:revision>6</cp:revision>
  <cp:lastPrinted>2019-06-12T01:32:52Z</cp:lastPrinted>
  <dcterms:created xsi:type="dcterms:W3CDTF">2019-06-12T10:23:30Z</dcterms:created>
  <dcterms:modified xsi:type="dcterms:W3CDTF">2019-06-25T05:13:02Z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2017-11-22T00:00:00Z</vt:filetime>
  </property>
  <property fmtid="{D5CDD505-2E9C-101B-9397-08002B2CF9AE}" pid="3" name="Creator">
    <vt:lpwstr>PowerPoint 用 Acrobat PDFMaker 15</vt:lpwstr>
  </property>
  <property fmtid="{D5CDD505-2E9C-101B-9397-08002B2CF9AE}" pid="4" name="LastSaved">
    <vt:filetime>2019-06-12T00:00:00Z</vt:filetime>
  </property>
</Properties>
</file>